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1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CC00CC"/>
    <a:srgbClr val="FF0000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8"/>
    <p:restoredTop sz="86050"/>
  </p:normalViewPr>
  <p:slideViewPr>
    <p:cSldViewPr>
      <p:cViewPr varScale="1">
        <p:scale>
          <a:sx n="89" d="100"/>
          <a:sy n="89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D02C7C-3602-1148-A9CF-787BBE11CC27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787BC4-58A3-4D4C-8327-0F7FD15DE05C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Now</a:t>
            </a:r>
            <a:r>
              <a:rPr kumimoji="1" lang="en-US" altLang="ja-JP" baseline="0" dirty="0" smtClean="0"/>
              <a:t> I am going to make the second presentation for today. I would like to talk about the promotion of NSDI in Japan.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1635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</a:t>
            </a:r>
            <a:r>
              <a:rPr kumimoji="1" lang="en-US" altLang="ja-JP" baseline="0" dirty="0" smtClean="0"/>
              <a:t> can talk on the two levels; first at the level of the entire government, and second at the level of national geospatial </a:t>
            </a:r>
            <a:r>
              <a:rPr kumimoji="1" lang="en-US" altLang="ja-JP" baseline="0" smtClean="0"/>
              <a:t>information authority.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5094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NSDI steering committee of</a:t>
            </a:r>
            <a:r>
              <a:rPr kumimoji="1" lang="en-US" altLang="ja-JP" baseline="0" dirty="0" smtClean="0"/>
              <a:t> Japan is chaired by deputy chief cabinet secretary. The director general of GSI is a member of the committee, and GSI acts as one of the secretariat member of the committee.</a:t>
            </a:r>
          </a:p>
          <a:p>
            <a:r>
              <a:rPr kumimoji="1" lang="en-US" altLang="ja-JP" baseline="0" dirty="0" smtClean="0"/>
              <a:t>Under the steering committee, we have working group on geographic information systems, satellite positioning, and project promotion. There are several review teams and promotion teams under the working groups.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5948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C396D-F647-864E-818D-5AA734DF49AB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963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F76F67A-AD97-C24D-8DC0-37973273BF2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89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6F652-2534-1749-8CED-8362CF9416E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15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BD7DE-9011-A044-B586-CDB8D604F38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469064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9BB49-3EEA-5940-8F6A-02CBD6F4CB0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760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E641D8-C672-9B4E-856F-936C27FC9D6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16740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DBF5ED-B1A6-0743-AF58-99C95270923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271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2F584-22A2-7749-92A7-0D5DDF6DD02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39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343C0-C9AC-F242-A998-B93790BEB8D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013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468B2-C4ED-0B48-82D4-41F72683C86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0625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15E4FC-5D6D-9448-A8DC-897208FE7C8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764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EDC7D3-460F-5240-B966-D48BDCC356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564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D04B5AB7-6606-6E40-A5BF-77405851C195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ps.gsi.go.jp/#15/32.886146/130.990098/&amp;base=std&amp;ls=std%7Curgent_earthquake_20160414kumamoto_20160307_20160418_u07r%2C0.5%7Ctoshiken_katsudansouzu%7C_20160414kumamoto_0429dol1%7C_20160414kumamoto_faultmodel%7C20160414kumamoto_handoku1%7C20" TargetMode="Externa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WFtpyGXyDFg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ZMXvE8QSVU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525344"/>
          </a:xfrm>
          <a:prstGeom prst="rect">
            <a:avLst/>
          </a:prstGeom>
        </p:spPr>
      </p:pic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467544" y="1034703"/>
            <a:ext cx="8460432" cy="1170161"/>
          </a:xfrm>
        </p:spPr>
        <p:txBody>
          <a:bodyPr/>
          <a:lstStyle/>
          <a:p>
            <a:pPr eaLnBrk="1" hangingPunct="1"/>
            <a:r>
              <a:rPr lang="en-US" altLang="ja-JP" sz="4800" b="1" dirty="0" smtClean="0">
                <a:solidFill>
                  <a:srgbClr val="FF0000"/>
                </a:solidFill>
              </a:rPr>
              <a:t>Promotion of NSDI in Japan</a:t>
            </a:r>
            <a:endParaRPr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985968"/>
            <a:ext cx="6400800" cy="1201472"/>
          </a:xfrm>
        </p:spPr>
        <p:txBody>
          <a:bodyPr/>
          <a:lstStyle/>
          <a:p>
            <a:pPr eaLnBrk="1" hangingPunct="1"/>
            <a:r>
              <a:rPr lang="ja-JP" altLang="ja-JP" dirty="0">
                <a:solidFill>
                  <a:schemeClr val="bg1"/>
                </a:solidFill>
              </a:rPr>
              <a:t>H</a:t>
            </a:r>
            <a:r>
              <a:rPr lang="en-US" altLang="ja-JP" dirty="0" err="1">
                <a:solidFill>
                  <a:schemeClr val="bg1"/>
                </a:solidFill>
              </a:rPr>
              <a:t>idenori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FUJIMURA</a:t>
            </a:r>
          </a:p>
          <a:p>
            <a:pPr eaLnBrk="1" hangingPunct="1"/>
            <a:r>
              <a:rPr lang="en-US" altLang="ja-JP" dirty="0" smtClean="0">
                <a:solidFill>
                  <a:schemeClr val="bg1"/>
                </a:solidFill>
              </a:rPr>
              <a:t>GSI International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1B244D-E331-E745-A3FE-4905EE0A7CA5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6228184" y="115889"/>
            <a:ext cx="2807866" cy="576808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2016-11-14 SSGCC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6761" y="6229434"/>
            <a:ext cx="3964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>
                <a:solidFill>
                  <a:schemeClr val="bg1"/>
                </a:solidFill>
              </a:rPr>
              <a:t>Photo by Kikuchi </a:t>
            </a:r>
            <a:r>
              <a:rPr lang="en-US" altLang="ja-JP" sz="1050" dirty="0" smtClean="0">
                <a:solidFill>
                  <a:schemeClr val="bg1"/>
                </a:solidFill>
              </a:rPr>
              <a:t>City, </a:t>
            </a:r>
            <a:r>
              <a:rPr lang="en-US" altLang="ja-JP" sz="1050" dirty="0">
                <a:solidFill>
                  <a:schemeClr val="bg1"/>
                </a:solidFill>
              </a:rPr>
              <a:t>licensed under CC BY 4.0 International</a:t>
            </a:r>
            <a:endParaRPr kumimoji="1" lang="ja-JP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Detection of landslides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10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5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UAV (drone) video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11</a:t>
            </a:fld>
            <a:endParaRPr lang="en-US" altLang="ja-JP"/>
          </a:p>
        </p:txBody>
      </p:sp>
      <p:pic>
        <p:nvPicPr>
          <p:cNvPr id="4" name="図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390"/>
            <a:ext cx="9144000" cy="55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Flood in </a:t>
            </a:r>
            <a:r>
              <a:rPr kumimoji="1" lang="en-US" altLang="ja-JP" dirty="0" err="1" smtClean="0"/>
              <a:t>Joso</a:t>
            </a:r>
            <a:r>
              <a:rPr kumimoji="1" lang="en-US" altLang="ja-JP" dirty="0" smtClean="0"/>
              <a:t> city, 2015-09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12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0588"/>
            <a:ext cx="9144000" cy="5592748"/>
          </a:xfrm>
          <a:prstGeom prst="rect">
            <a:avLst/>
          </a:prstGeom>
        </p:spPr>
      </p:pic>
      <p:pic>
        <p:nvPicPr>
          <p:cNvPr id="5" name="図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587" y="4834458"/>
            <a:ext cx="3268901" cy="183490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49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Important to record the recovery, too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598561"/>
          </a:xfrm>
          <a:prstGeom prst="rect">
            <a:avLst/>
          </a:prstGeom>
        </p:spPr>
      </p:pic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831849"/>
            <a:ext cx="3291992" cy="183751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700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proposal for promoting NSDI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r>
              <a:rPr kumimoji="1" lang="en-US" altLang="ja-JP" dirty="0" smtClean="0"/>
              <a:t>Identify a most relevant use case of your NSDI component.</a:t>
            </a:r>
          </a:p>
          <a:p>
            <a:r>
              <a:rPr lang="en-US" altLang="ja-JP" dirty="0" smtClean="0"/>
              <a:t>Try to provide a best performance for the identified use case.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 smtClean="0"/>
              <a:t>If people need something, it </a:t>
            </a:r>
            <a:r>
              <a:rPr lang="en-US" altLang="ja-JP" i="1" dirty="0" smtClean="0"/>
              <a:t>is</a:t>
            </a:r>
            <a:r>
              <a:rPr lang="en-US" altLang="ja-JP" dirty="0" smtClean="0"/>
              <a:t> necessary.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569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251520" y="3212976"/>
            <a:ext cx="8640960" cy="2736304"/>
          </a:xfrm>
          <a:prstGeom prst="roundRect">
            <a:avLst>
              <a:gd name="adj" fmla="val 11968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251520" y="1097756"/>
            <a:ext cx="8640960" cy="16831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Promotion of NSDI in Japan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kumimoji="1" lang="en-US" altLang="ja-JP" dirty="0" smtClean="0"/>
              <a:t>At the level of the entire government</a:t>
            </a:r>
          </a:p>
          <a:p>
            <a:pPr lvl="1"/>
            <a:r>
              <a:rPr lang="en-US" altLang="ja-JP" dirty="0" smtClean="0"/>
              <a:t>NSDI Steering Committee</a:t>
            </a:r>
          </a:p>
          <a:p>
            <a:pPr lvl="1"/>
            <a:r>
              <a:rPr lang="en-US" altLang="ja-JP" dirty="0" smtClean="0"/>
              <a:t>NSDI Working Groups</a:t>
            </a:r>
          </a:p>
          <a:p>
            <a:pPr lvl="1"/>
            <a:endParaRPr kumimoji="1" lang="en-US" altLang="ja-JP" dirty="0" smtClean="0"/>
          </a:p>
          <a:p>
            <a:r>
              <a:rPr lang="en-US" altLang="ja-JP" dirty="0" smtClean="0"/>
              <a:t>At the level of national geospatial information authority</a:t>
            </a:r>
          </a:p>
          <a:p>
            <a:pPr lvl="1"/>
            <a:r>
              <a:rPr kumimoji="1" lang="en-US" altLang="ja-JP" dirty="0" smtClean="0"/>
              <a:t>GNSS CORS Infrastructure</a:t>
            </a:r>
          </a:p>
          <a:p>
            <a:pPr lvl="1"/>
            <a:r>
              <a:rPr lang="en-US" altLang="ja-JP" dirty="0" smtClean="0"/>
              <a:t>Web Maps (geoportal)</a:t>
            </a:r>
          </a:p>
          <a:p>
            <a:pPr lvl="1"/>
            <a:r>
              <a:rPr lang="en-US" altLang="ja-JP" dirty="0"/>
              <a:t>M</a:t>
            </a:r>
            <a:r>
              <a:rPr kumimoji="1" lang="en-US" altLang="ja-JP" dirty="0" smtClean="0"/>
              <a:t>oment of truth as in disaster response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4886"/>
            <a:ext cx="7019925" cy="476250"/>
          </a:xfrm>
        </p:spPr>
        <p:txBody>
          <a:bodyPr/>
          <a:lstStyle/>
          <a:p>
            <a:r>
              <a:rPr kumimoji="1" lang="en-US" altLang="ja-JP" dirty="0" smtClean="0"/>
              <a:t>NSDI Steering Committee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19" name="AutoShape 17"/>
          <p:cNvSpPr>
            <a:spLocks noChangeArrowheads="1"/>
          </p:cNvSpPr>
          <p:nvPr/>
        </p:nvSpPr>
        <p:spPr bwMode="auto">
          <a:xfrm>
            <a:off x="141413" y="3140968"/>
            <a:ext cx="3062436" cy="1224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0" tIns="21037" rIns="0" bIns="21037" anchor="ctr"/>
          <a:lstStyle/>
          <a:p>
            <a:pPr marL="0" marR="0" lvl="0" indent="0" algn="ctr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Geographic information </a:t>
            </a:r>
            <a:r>
              <a:rPr kumimoji="0" lang="en-US" altLang="ja-JP" sz="2000" kern="0" dirty="0" smtClean="0">
                <a:solidFill>
                  <a:prstClr val="black"/>
                </a:solidFill>
                <a:latin typeface="Calibri"/>
                <a:ea typeface="ＤＨＰ特太ゴシック体" pitchFamily="2" charset="-128"/>
                <a:cs typeface=""/>
              </a:rPr>
              <a:t>s</a:t>
            </a:r>
            <a:r>
              <a:rPr kumimoji="0" lang="en-US" altLang="ja-JP" sz="20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ystems</a:t>
            </a: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 WG</a:t>
            </a:r>
            <a:endParaRPr kumimoji="0" lang="en-US" altLang="ja-JP" sz="20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</p:txBody>
      </p:sp>
      <p:sp>
        <p:nvSpPr>
          <p:cNvPr id="20" name="AutoShape 22"/>
          <p:cNvSpPr>
            <a:spLocks noChangeArrowheads="1"/>
          </p:cNvSpPr>
          <p:nvPr/>
        </p:nvSpPr>
        <p:spPr bwMode="auto">
          <a:xfrm>
            <a:off x="3410471" y="3140968"/>
            <a:ext cx="2529682" cy="1224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21037" tIns="21037" rIns="0" bIns="21037" anchor="ctr"/>
          <a:lstStyle/>
          <a:p>
            <a:pPr marL="0" marR="0" lvl="0" indent="0" algn="ctr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Satellite positioning WG</a:t>
            </a:r>
            <a:endParaRPr kumimoji="0" lang="zh-TW" altLang="ja-JP" sz="20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</p:txBody>
      </p:sp>
      <p:sp>
        <p:nvSpPr>
          <p:cNvPr id="21" name="AutoShape 24"/>
          <p:cNvSpPr>
            <a:spLocks noChangeArrowheads="1"/>
          </p:cNvSpPr>
          <p:nvPr/>
        </p:nvSpPr>
        <p:spPr bwMode="auto">
          <a:xfrm>
            <a:off x="141412" y="4725144"/>
            <a:ext cx="3566492" cy="196470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0" tIns="21037" rIns="0" bIns="21037" anchor="t"/>
          <a:lstStyle/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i="0" u="sng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ＤＨＰ特太ゴシック体" pitchFamily="2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RT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on protecting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ersonal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information and intellectual property</a:t>
            </a:r>
            <a:endParaRPr kumimoji="0" lang="ja-JP" altLang="en-US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ゴシック" pitchFamily="49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RT on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n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ational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s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ecurity</a:t>
            </a:r>
            <a:endParaRPr kumimoji="0" lang="en-US" altLang="ja-JP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RT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on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d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evelopment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and update of fundamental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g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eospatial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gata</a:t>
            </a:r>
            <a:endParaRPr kumimoji="0" lang="en-US" altLang="ja-JP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ゴシック" pitchFamily="49" charset="-128"/>
              <a:ea typeface="ＭＳ ゴシック" pitchFamily="49" charset="-128"/>
              <a:cs typeface=""/>
            </a:endParaRPr>
          </a:p>
        </p:txBody>
      </p:sp>
      <p:cxnSp>
        <p:nvCxnSpPr>
          <p:cNvPr id="22" name="AutoShape 14"/>
          <p:cNvCxnSpPr>
            <a:cxnSpLocks noChangeShapeType="1"/>
            <a:endCxn id="22" idx="0"/>
          </p:cNvCxnSpPr>
          <p:nvPr/>
        </p:nvCxnSpPr>
        <p:spPr bwMode="auto">
          <a:xfrm rot="5400000">
            <a:off x="1988190" y="2393362"/>
            <a:ext cx="432048" cy="106316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79375" cap="flat" cmpd="sng" algn="ctr">
            <a:solidFill>
              <a:srgbClr val="2C6AB6"/>
            </a:solidFill>
            <a:prstDash val="solid"/>
            <a:headEnd/>
            <a:tailEnd/>
          </a:ln>
          <a:effectLst/>
        </p:spPr>
      </p:cxnSp>
      <p:cxnSp>
        <p:nvCxnSpPr>
          <p:cNvPr id="23" name="AutoShape 15"/>
          <p:cNvCxnSpPr>
            <a:cxnSpLocks noChangeShapeType="1"/>
            <a:endCxn id="24" idx="0"/>
          </p:cNvCxnSpPr>
          <p:nvPr/>
        </p:nvCxnSpPr>
        <p:spPr bwMode="auto">
          <a:xfrm rot="16200000" flipH="1">
            <a:off x="3489530" y="1955186"/>
            <a:ext cx="432048" cy="193951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79375" cap="flat" cmpd="sng" algn="ctr">
            <a:solidFill>
              <a:srgbClr val="2C6AB6"/>
            </a:solidFill>
            <a:prstDash val="solid"/>
            <a:headEnd/>
            <a:tailEnd/>
          </a:ln>
          <a:effectLst/>
        </p:spPr>
      </p:cxnSp>
      <p:cxnSp>
        <p:nvCxnSpPr>
          <p:cNvPr id="24" name="カギ線コネクタ 23"/>
          <p:cNvCxnSpPr>
            <a:stCxn id="25" idx="0"/>
            <a:endCxn id="22" idx="2"/>
          </p:cNvCxnSpPr>
          <p:nvPr/>
        </p:nvCxnSpPr>
        <p:spPr>
          <a:xfrm rot="16200000" flipV="1">
            <a:off x="1618625" y="4419110"/>
            <a:ext cx="360040" cy="252027"/>
          </a:xfrm>
          <a:prstGeom prst="bentConnector3">
            <a:avLst>
              <a:gd name="adj1" fmla="val 50000"/>
            </a:avLst>
          </a:prstGeom>
          <a:noFill/>
          <a:ln w="79375" cap="flat" cmpd="sng" algn="ctr">
            <a:solidFill>
              <a:srgbClr val="2C6AB6"/>
            </a:solidFill>
            <a:prstDash val="solid"/>
          </a:ln>
          <a:effectLst/>
        </p:spPr>
      </p:cxnSp>
      <p:sp>
        <p:nvSpPr>
          <p:cNvPr id="25" name="角丸四角形 24"/>
          <p:cNvSpPr/>
          <p:nvPr/>
        </p:nvSpPr>
        <p:spPr>
          <a:xfrm>
            <a:off x="395536" y="764704"/>
            <a:ext cx="4680520" cy="1944216"/>
          </a:xfrm>
          <a:prstGeom prst="roundRect">
            <a:avLst/>
          </a:prstGeom>
          <a:gradFill>
            <a:gsLst>
              <a:gs pos="88000">
                <a:srgbClr val="F79646">
                  <a:lumMod val="60000"/>
                  <a:lumOff val="40000"/>
                  <a:alpha val="63000"/>
                </a:srgbClr>
              </a:gs>
              <a:gs pos="56000">
                <a:srgbClr val="F79646">
                  <a:lumMod val="75000"/>
                </a:srgbClr>
              </a:gs>
            </a:gsLst>
            <a:lin ang="16200000" scaled="0"/>
          </a:gradFill>
          <a:ln w="28575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NSDI steering</a:t>
            </a:r>
            <a:r>
              <a:rPr kumimoji="0" lang="en-US" altLang="ja-JP" sz="3200" i="0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  <a:r>
              <a:rPr kumimoji="0" lang="en-US" altLang="ja-JP" sz="3200" kern="0" dirty="0" smtClean="0">
                <a:solidFill>
                  <a:prstClr val="white"/>
                </a:solidFill>
                <a:latin typeface="Calibri"/>
                <a:cs typeface=""/>
              </a:rPr>
              <a:t>c</a:t>
            </a:r>
            <a:r>
              <a:rPr kumimoji="0" lang="en-US" altLang="ja-JP" sz="3200" i="0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ommittee</a:t>
            </a:r>
            <a:r>
              <a:rPr kumimoji="0" lang="en-US" altLang="ja-JP" sz="3200" i="0" strike="noStrike" kern="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*</a:t>
            </a:r>
            <a:r>
              <a:rPr kumimoji="0" lang="en-US" altLang="ja-JP" sz="32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 smtClean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* Committee </a:t>
            </a:r>
            <a:r>
              <a:rPr kumimoji="0" lang="en-US" altLang="ja-JP" sz="14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the advancement of Utilizing Geospatial Information</a:t>
            </a:r>
          </a:p>
        </p:txBody>
      </p:sp>
      <p:sp>
        <p:nvSpPr>
          <p:cNvPr id="27" name="四角形吹き出し 26"/>
          <p:cNvSpPr/>
          <p:nvPr/>
        </p:nvSpPr>
        <p:spPr>
          <a:xfrm>
            <a:off x="5148064" y="449263"/>
            <a:ext cx="3923928" cy="2331664"/>
          </a:xfrm>
          <a:prstGeom prst="wedgeRectCallout">
            <a:avLst>
              <a:gd name="adj1" fmla="val -55714"/>
              <a:gd name="adj2" fmla="val -9605"/>
            </a:avLst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4F62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Chair: Deputy chief cabinet </a:t>
            </a:r>
            <a:r>
              <a:rPr kumimoji="0" lang="en-US" altLang="ja-JP" kern="0" dirty="0" smtClean="0">
                <a:solidFill>
                  <a:prstClr val="white"/>
                </a:solidFill>
                <a:latin typeface="Calibri"/>
                <a:cs typeface=""/>
              </a:rPr>
              <a:t>s</a:t>
            </a:r>
            <a:r>
              <a:rPr kumimoji="0" lang="en-US" altLang="ja-JP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ecretary</a:t>
            </a:r>
            <a:endParaRPr kumimoji="0" lang="en-US" altLang="ja-JP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     (parliamentary and administration)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Acting: Assistant deputy </a:t>
            </a:r>
            <a:r>
              <a:rPr kumimoji="0" lang="en-US" altLang="ja-JP" sz="1400" kern="0" dirty="0">
                <a:solidFill>
                  <a:prstClr val="white"/>
                </a:solidFill>
                <a:latin typeface="Calibri"/>
                <a:cs typeface=""/>
              </a:rPr>
              <a:t>c</a:t>
            </a: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hief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  <a:r>
              <a:rPr kumimoji="0" lang="en-US" altLang="ja-JP" sz="1400" kern="0" dirty="0">
                <a:solidFill>
                  <a:prstClr val="white"/>
                </a:solidFill>
                <a:latin typeface="Calibri"/>
                <a:cs typeface=""/>
              </a:rPr>
              <a:t>c</a:t>
            </a: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abinet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secretary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Members: Bureau directors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relevant agencies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                   including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  <a:r>
              <a:rPr kumimoji="0" lang="en-US" altLang="ja-JP" sz="1400" u="sng" kern="0" dirty="0" smtClean="0">
                <a:solidFill>
                  <a:srgbClr val="FFFF00"/>
                </a:solidFill>
                <a:latin typeface="Calibri"/>
                <a:cs typeface=""/>
              </a:rPr>
              <a:t>d</a:t>
            </a:r>
            <a:r>
              <a:rPr kumimoji="0" lang="en-US" altLang="ja-JP" sz="140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cs typeface=""/>
              </a:rPr>
              <a:t>irector</a:t>
            </a:r>
            <a:r>
              <a:rPr kumimoji="0" lang="en-US" altLang="ja-JP" sz="1400" i="0" u="sng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cs typeface=""/>
              </a:rPr>
              <a:t>-general of GSI</a:t>
            </a:r>
            <a:endParaRPr kumimoji="0" lang="en-US" altLang="ja-JP" sz="1400" i="0" u="sng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Secretariat: Cabinet, MLIT* and </a:t>
            </a:r>
            <a:r>
              <a:rPr kumimoji="0" lang="en-US" altLang="ja-JP" sz="2000" i="0" u="sng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cs typeface=""/>
              </a:rPr>
              <a:t>GSI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 smtClean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* National and regional policy bureau, ministry of land, infrastructure, transport and tourism</a:t>
            </a:r>
            <a:endParaRPr kumimoji="0" lang="en-US" altLang="ja-JP" sz="1400" kern="0" dirty="0">
              <a:solidFill>
                <a:prstClr val="white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6146776" y="3140968"/>
            <a:ext cx="2853208" cy="1224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21037" tIns="21037" rIns="0" bIns="21037" anchor="ctr"/>
          <a:lstStyle/>
          <a:p>
            <a:pPr marL="0" marR="0" lvl="0" indent="0" algn="ctr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Geospatial project </a:t>
            </a:r>
            <a:r>
              <a:rPr kumimoji="0" lang="en-US" altLang="ja-JP" sz="2000" kern="0" dirty="0">
                <a:solidFill>
                  <a:prstClr val="black"/>
                </a:solidFill>
                <a:latin typeface="Calibri"/>
                <a:ea typeface="ＤＨＰ特太ゴシック体" pitchFamily="2" charset="-128"/>
                <a:cs typeface=""/>
              </a:rPr>
              <a:t>p</a:t>
            </a:r>
            <a:r>
              <a:rPr kumimoji="0" lang="en-US" altLang="ja-JP" sz="20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romotion</a:t>
            </a: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 WG</a:t>
            </a:r>
            <a:endParaRPr kumimoji="0" lang="zh-TW" altLang="ja-JP" sz="20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</p:txBody>
      </p:sp>
      <p:cxnSp>
        <p:nvCxnSpPr>
          <p:cNvPr id="29" name="AutoShape 15"/>
          <p:cNvCxnSpPr>
            <a:cxnSpLocks noChangeShapeType="1"/>
          </p:cNvCxnSpPr>
          <p:nvPr/>
        </p:nvCxnSpPr>
        <p:spPr bwMode="auto">
          <a:xfrm rot="16200000" flipH="1">
            <a:off x="4938564" y="506152"/>
            <a:ext cx="432048" cy="48375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79375" cap="flat" cmpd="sng" algn="ctr">
            <a:solidFill>
              <a:srgbClr val="2C6AB6"/>
            </a:solidFill>
            <a:prstDash val="solid"/>
            <a:headEnd/>
            <a:tailEnd/>
          </a:ln>
          <a:effectLst/>
        </p:spPr>
      </p:cxnSp>
      <p:cxnSp>
        <p:nvCxnSpPr>
          <p:cNvPr id="30" name="カギ線コネクタ 29"/>
          <p:cNvCxnSpPr/>
          <p:nvPr/>
        </p:nvCxnSpPr>
        <p:spPr>
          <a:xfrm rot="5400000" flipH="1" flipV="1">
            <a:off x="6819646" y="3971410"/>
            <a:ext cx="360041" cy="1147428"/>
          </a:xfrm>
          <a:prstGeom prst="bentConnector3">
            <a:avLst>
              <a:gd name="adj1" fmla="val 50000"/>
            </a:avLst>
          </a:prstGeom>
          <a:noFill/>
          <a:ln w="79375" cap="flat" cmpd="sng" algn="ctr">
            <a:solidFill>
              <a:srgbClr val="2C6AB6"/>
            </a:solidFill>
            <a:prstDash val="solid"/>
          </a:ln>
          <a:effectLst/>
        </p:spPr>
      </p:cxnSp>
      <p:sp>
        <p:nvSpPr>
          <p:cNvPr id="31" name="AutoShape 24"/>
          <p:cNvSpPr>
            <a:spLocks noChangeArrowheads="1"/>
          </p:cNvSpPr>
          <p:nvPr/>
        </p:nvSpPr>
        <p:spPr bwMode="auto">
          <a:xfrm>
            <a:off x="3851920" y="4725144"/>
            <a:ext cx="5148064" cy="196470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0" tIns="21037" rIns="0" bIns="21037" anchor="t"/>
          <a:lstStyle/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i="0" u="sng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u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tilization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of geospatial </a:t>
            </a:r>
            <a:r>
              <a:rPr kumimoji="0" lang="en-US" altLang="ja-JP" sz="1600" kern="0" dirty="0" err="1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i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nformation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center</a:t>
            </a:r>
            <a:endParaRPr kumimoji="0" lang="ja-JP" altLang="en-US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ゴシック" pitchFamily="49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a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dvancement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of disaster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revention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system</a:t>
            </a: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IT-based agriculture, forestry and fisheries</a:t>
            </a: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v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italization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of communities and small and mid-size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e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nterprises</a:t>
            </a:r>
            <a:endParaRPr kumimoji="0" lang="en-US" altLang="ja-JP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</a:t>
            </a:r>
            <a:r>
              <a:rPr kumimoji="0" lang="en-US" altLang="ja-JP" sz="1600" kern="0" noProof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o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verseas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d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evelopment</a:t>
            </a:r>
            <a:endParaRPr kumimoji="0" lang="en-US" altLang="ja-JP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ゴシック" pitchFamily="49" charset="-128"/>
              <a:cs typeface="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3995936" y="4653136"/>
            <a:ext cx="2088232" cy="360040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Promotion Teams</a:t>
            </a:r>
            <a:endParaRPr kumimoji="0" lang="ja-JP" altLang="en-US" sz="1800" i="0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251520" y="4653136"/>
            <a:ext cx="2088232" cy="360040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Review Teams</a:t>
            </a:r>
            <a:endParaRPr kumimoji="0" lang="ja-JP" altLang="en-US" sz="1800" i="0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884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NSDI Basic Plan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68B2-C4ED-0B48-82D4-41F72683C86C}" type="slidenum">
              <a:rPr lang="en-US" altLang="ja-JP" smtClean="0"/>
              <a:pPr/>
              <a:t>4</a:t>
            </a:fld>
            <a:endParaRPr lang="en-US" altLang="ja-JP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523429"/>
            <a:ext cx="5544269" cy="6334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雲 4"/>
          <p:cNvSpPr/>
          <p:nvPr/>
        </p:nvSpPr>
        <p:spPr>
          <a:xfrm>
            <a:off x="1043608" y="3429000"/>
            <a:ext cx="2251887" cy="115212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31 pages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雲 5"/>
          <p:cNvSpPr/>
          <p:nvPr/>
        </p:nvSpPr>
        <p:spPr>
          <a:xfrm>
            <a:off x="4679504" y="3933056"/>
            <a:ext cx="4464496" cy="198700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Not actually a “bottom-up” document. But reflects existing work of relevant 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organisations</a:t>
            </a:r>
            <a:r>
              <a:rPr kumimoji="1" lang="en-US" altLang="ja-JP" dirty="0" smtClean="0">
                <a:solidFill>
                  <a:schemeClr val="tx1"/>
                </a:solidFill>
              </a:rPr>
              <a:t> incl. GSI. 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rgbClr val="0070C0"/>
                </a:solidFill>
              </a:rPr>
              <a:t>Geospatial Infrastructure 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5</a:t>
            </a:fld>
            <a:endParaRPr lang="en-US" altLang="ja-JP"/>
          </a:p>
        </p:txBody>
      </p:sp>
      <p:sp>
        <p:nvSpPr>
          <p:cNvPr id="5" name="雲 4"/>
          <p:cNvSpPr/>
          <p:nvPr/>
        </p:nvSpPr>
        <p:spPr>
          <a:xfrm>
            <a:off x="323528" y="2060848"/>
            <a:ext cx="1944216" cy="410445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>
                <a:solidFill>
                  <a:schemeClr val="tx1"/>
                </a:solidFill>
              </a:rPr>
              <a:t>NSDI</a:t>
            </a:r>
          </a:p>
          <a:p>
            <a:pPr algn="ctr"/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National Spatial Data Infrastructure 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2339752" y="3717032"/>
            <a:ext cx="648072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059832" y="2064770"/>
            <a:ext cx="2448272" cy="4316557"/>
          </a:xfrm>
          <a:prstGeom prst="roundRect">
            <a:avLst>
              <a:gd name="adj" fmla="val 11136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Society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Various application by open innovation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203848" y="4149080"/>
            <a:ext cx="2173044" cy="2088232"/>
          </a:xfrm>
          <a:prstGeom prst="roundRect">
            <a:avLst>
              <a:gd name="adj" fmla="val 11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Infrastructure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Open data service, often by open source software</a:t>
            </a:r>
          </a:p>
        </p:txBody>
      </p:sp>
      <p:sp>
        <p:nvSpPr>
          <p:cNvPr id="9" name="左中かっこ 8"/>
          <p:cNvSpPr/>
          <p:nvPr/>
        </p:nvSpPr>
        <p:spPr>
          <a:xfrm>
            <a:off x="5376892" y="3573016"/>
            <a:ext cx="563260" cy="2952328"/>
          </a:xfrm>
          <a:prstGeom prst="leftBrace">
            <a:avLst>
              <a:gd name="adj1" fmla="val 8333"/>
              <a:gd name="adj2" fmla="val 5063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40152" y="3717032"/>
            <a:ext cx="295232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(1) GNSS CORS Infrastructure</a:t>
            </a:r>
            <a:endParaRPr kumimoji="1" lang="en-US" altLang="ja-JP" sz="2400" dirty="0" smtClean="0">
              <a:latin typeface="+mn-lt"/>
              <a:ea typeface="+mj-ea"/>
            </a:endParaRP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(2) Institutional  Arrangement</a:t>
            </a: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kumimoji="1" lang="en-US" altLang="ja-JP" sz="2400" dirty="0" smtClean="0">
                <a:latin typeface="+mn-lt"/>
                <a:ea typeface="+mj-ea"/>
              </a:rPr>
              <a:t>(3) Web Maps</a:t>
            </a:r>
            <a:endParaRPr kumimoji="1" lang="ja-JP" altLang="en-US" sz="2400" dirty="0">
              <a:latin typeface="+mn-lt"/>
              <a:ea typeface="+mj-ea"/>
            </a:endParaRPr>
          </a:p>
        </p:txBody>
      </p:sp>
      <p:cxnSp>
        <p:nvCxnSpPr>
          <p:cNvPr id="11" name="カギ線コネクタ 10"/>
          <p:cNvCxnSpPr/>
          <p:nvPr/>
        </p:nvCxnSpPr>
        <p:spPr>
          <a:xfrm rot="16200000" flipV="1">
            <a:off x="5886146" y="2186862"/>
            <a:ext cx="1152128" cy="1908212"/>
          </a:xfrm>
          <a:prstGeom prst="bentConnector2">
            <a:avLst/>
          </a:prstGeom>
          <a:ln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6192564" y="2024843"/>
            <a:ext cx="2447504" cy="108012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Disaster Response as the Moment of Truth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44463" y="740767"/>
            <a:ext cx="8964612" cy="96004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kern="0" dirty="0" smtClean="0"/>
              <a:t>GSI</a:t>
            </a:r>
            <a:r>
              <a:rPr lang="en-US" altLang="ja-JP" sz="2400" kern="0" dirty="0" smtClean="0"/>
              <a:t> </a:t>
            </a:r>
            <a:r>
              <a:rPr lang="en-US" altLang="ja-JP" sz="2400" kern="0" dirty="0" smtClean="0"/>
              <a:t>broke down our contribution to NSDI into 3 components.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b="1" kern="0" dirty="0">
                <a:solidFill>
                  <a:srgbClr val="FF0000"/>
                </a:solidFill>
              </a:rPr>
              <a:t>o</a:t>
            </a:r>
            <a:r>
              <a:rPr lang="en-US" altLang="ja-JP" sz="2400" b="1" kern="0" dirty="0" smtClean="0">
                <a:solidFill>
                  <a:srgbClr val="FF0000"/>
                </a:solidFill>
              </a:rPr>
              <a:t>wnership</a:t>
            </a:r>
            <a:r>
              <a:rPr lang="en-US" altLang="ja-JP" sz="2400" kern="0" dirty="0" smtClean="0"/>
              <a:t> and </a:t>
            </a:r>
            <a:r>
              <a:rPr lang="en-US" altLang="ja-JP" sz="2400" b="1" kern="0" dirty="0" smtClean="0">
                <a:solidFill>
                  <a:srgbClr val="00B050"/>
                </a:solidFill>
              </a:rPr>
              <a:t>involvement</a:t>
            </a:r>
            <a:r>
              <a:rPr lang="en-US" altLang="ja-JP" sz="2400" kern="0" dirty="0" smtClean="0"/>
              <a:t> matters, to implement NSDI.</a:t>
            </a:r>
            <a:endParaRPr lang="ja-JP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4585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Winning at the moments of truth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00141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4400" dirty="0" smtClean="0"/>
              <a:t>The best way to </a:t>
            </a:r>
            <a:r>
              <a:rPr kumimoji="1" lang="en-US" altLang="ja-JP" sz="4400" u="sng" dirty="0" smtClean="0">
                <a:solidFill>
                  <a:srgbClr val="FF0000"/>
                </a:solidFill>
              </a:rPr>
              <a:t>promote</a:t>
            </a:r>
            <a:r>
              <a:rPr kumimoji="1" lang="en-US" altLang="ja-JP" sz="4400" dirty="0" smtClean="0"/>
              <a:t> NSDI components is to provide the best performance in </a:t>
            </a:r>
            <a:r>
              <a:rPr kumimoji="1" lang="en-US" altLang="ja-JP" sz="4400" u="sng" dirty="0" smtClean="0">
                <a:solidFill>
                  <a:srgbClr val="FF0000"/>
                </a:solidFill>
              </a:rPr>
              <a:t>a most relevant use case</a:t>
            </a:r>
            <a:r>
              <a:rPr kumimoji="1" lang="en-US" altLang="ja-JP" sz="4400" dirty="0" smtClean="0"/>
              <a:t>.</a:t>
            </a:r>
          </a:p>
          <a:p>
            <a:pPr marL="0" indent="0">
              <a:buNone/>
            </a:pPr>
            <a:r>
              <a:rPr lang="en-US" altLang="ja-JP" sz="4400" dirty="0" smtClean="0"/>
              <a:t>In the case of GSI, the use case was the </a:t>
            </a:r>
            <a:r>
              <a:rPr lang="en-US" altLang="ja-JP" sz="4400" u="sng" dirty="0" smtClean="0">
                <a:solidFill>
                  <a:srgbClr val="FF0000"/>
                </a:solidFill>
              </a:rPr>
              <a:t>disaster response</a:t>
            </a:r>
            <a:r>
              <a:rPr lang="en-US" altLang="ja-JP" sz="4400" dirty="0" smtClean="0"/>
              <a:t>.</a:t>
            </a:r>
            <a:endParaRPr kumimoji="1" lang="ja-JP" altLang="en-US" sz="4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56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Disaster Response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620689"/>
            <a:ext cx="9144000" cy="1800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800" dirty="0" smtClean="0"/>
              <a:t>Disaster Response is the 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Moment of Truth </a:t>
            </a:r>
            <a:r>
              <a:rPr kumimoji="1" lang="en-US" altLang="ja-JP" sz="2800" dirty="0" smtClean="0"/>
              <a:t>for Geospatial Infrastructure</a:t>
            </a:r>
          </a:p>
          <a:p>
            <a:pPr>
              <a:buFont typeface="Wingdings" charset="2"/>
              <a:buChar char="Ø"/>
            </a:pPr>
            <a:r>
              <a:rPr lang="en-US" altLang="ja-JP" sz="2800" dirty="0"/>
              <a:t> </a:t>
            </a:r>
            <a:r>
              <a:rPr lang="en-US" altLang="ja-JP" sz="2800" dirty="0" smtClean="0"/>
              <a:t>high demand for s</a:t>
            </a:r>
            <a:r>
              <a:rPr lang="en-US" altLang="ja-JP" sz="2800" dirty="0" smtClean="0"/>
              <a:t>calability</a:t>
            </a:r>
            <a:r>
              <a:rPr lang="en-US" altLang="ja-JP" sz="2800" dirty="0" smtClean="0"/>
              <a:t>, timeliness, </a:t>
            </a:r>
            <a:r>
              <a:rPr lang="en-US" altLang="ja-JP" sz="2800" dirty="0" smtClean="0"/>
              <a:t>and accuracy.</a:t>
            </a:r>
            <a:endParaRPr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A423-D781-6C49-B3A8-DCF5DFBBC867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09" y="2348880"/>
            <a:ext cx="7019925" cy="4291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67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Horizontal movement of GNSS CORS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A423-D781-6C49-B3A8-DCF5DFBBC867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Satellite SAR Interferometry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904"/>
            <a:ext cx="9144000" cy="55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ページ番号が右上</Template>
  <TotalTime>666</TotalTime>
  <Words>571</Words>
  <Application>Microsoft Macintosh PowerPoint</Application>
  <PresentationFormat>画面に合わせる (4:3)</PresentationFormat>
  <Paragraphs>97</Paragraphs>
  <Slides>14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4" baseType="lpstr">
      <vt:lpstr>Calibri</vt:lpstr>
      <vt:lpstr>ＤＨＰ特太ゴシック体</vt:lpstr>
      <vt:lpstr>HGP創英角ｺﾞｼｯｸUB</vt:lpstr>
      <vt:lpstr>ＭＳ Ｐゴシック</vt:lpstr>
      <vt:lpstr>ＭＳ Ｐ明朝</vt:lpstr>
      <vt:lpstr>ＭＳ ゴシック</vt:lpstr>
      <vt:lpstr>Times New Roman</vt:lpstr>
      <vt:lpstr>Wingdings</vt:lpstr>
      <vt:lpstr>Arial</vt:lpstr>
      <vt:lpstr>テーマ1</vt:lpstr>
      <vt:lpstr>Promotion of NSDI in Japan</vt:lpstr>
      <vt:lpstr>Promotion of NSDI in Japan</vt:lpstr>
      <vt:lpstr>NSDI Steering Committee</vt:lpstr>
      <vt:lpstr>NSDI Basic Plan</vt:lpstr>
      <vt:lpstr>Geospatial Infrastructure </vt:lpstr>
      <vt:lpstr>Winning at the moments of truth</vt:lpstr>
      <vt:lpstr>Disaster Response</vt:lpstr>
      <vt:lpstr>Horizontal movement of GNSS CORS</vt:lpstr>
      <vt:lpstr>Satellite SAR Interferometry</vt:lpstr>
      <vt:lpstr>Detection of landslides</vt:lpstr>
      <vt:lpstr>UAV (drone) video</vt:lpstr>
      <vt:lpstr>Flood in Joso city, 2015-09</vt:lpstr>
      <vt:lpstr>Important to record the recovery, too</vt:lpstr>
      <vt:lpstr>A proposal for promoting NSDI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 to be here.</dc:title>
  <dc:creator>藤村英範</dc:creator>
  <cp:lastModifiedBy>藤村英範</cp:lastModifiedBy>
  <cp:revision>23</cp:revision>
  <cp:lastPrinted>2016-11-07T15:48:26Z</cp:lastPrinted>
  <dcterms:created xsi:type="dcterms:W3CDTF">2016-11-01T09:50:26Z</dcterms:created>
  <dcterms:modified xsi:type="dcterms:W3CDTF">2016-11-07T15:50:22Z</dcterms:modified>
</cp:coreProperties>
</file>